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
  </p:notesMasterIdLst>
  <p:sldIdLst>
    <p:sldId id="256" r:id="rId5"/>
    <p:sldId id="257" r:id="rId6"/>
    <p:sldId id="260" r:id="rId7"/>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8180D-01EE-449A-8F88-A63D9E978808}" name="Shawn Seman" initials="SS" userId="S::sseman@jht.com::79351b98-e4b6-4db9-ac04-13841618df00" providerId="AD"/>
  <p188:author id="{2212618D-3D51-C14A-DB31-FCE2F60D4BAF}" name="Tiffany Lemmo" initials="TL" userId="S::tlemmo@jht.com::d6905c34-9a1c-4feb-81fe-be427dd251b7" providerId="AD"/>
  <p188:author id="{7F710DC4-884B-74EC-4047-F624352DB64A}" name="Shaye Baine" initials="SB" userId="S::sbaine@jht.com::338a8345-7eda-4d9c-9a98-95ca5902a0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mberly Lester" initials="KL" lastIdx="1" clrIdx="0">
    <p:extLst>
      <p:ext uri="{19B8F6BF-5375-455C-9EA6-DF929625EA0E}">
        <p15:presenceInfo xmlns:p15="http://schemas.microsoft.com/office/powerpoint/2012/main" userId="S::klester@jht.com::4b5369ca-d3be-4f6a-a7f3-4650025610a3" providerId="AD"/>
      </p:ext>
    </p:extLst>
  </p:cmAuthor>
  <p:cmAuthor id="2" name="Shaye Baine" initials="SB" lastIdx="4" clrIdx="1">
    <p:extLst>
      <p:ext uri="{19B8F6BF-5375-455C-9EA6-DF929625EA0E}">
        <p15:presenceInfo xmlns:p15="http://schemas.microsoft.com/office/powerpoint/2012/main" userId="S::sbaine@jht.com::338a8345-7eda-4d9c-9a98-95ca5902a0f3" providerId="AD"/>
      </p:ext>
    </p:extLst>
  </p:cmAuthor>
  <p:cmAuthor id="3" name="Tiffany Lemmo" initials="TL" lastIdx="10" clrIdx="2">
    <p:extLst>
      <p:ext uri="{19B8F6BF-5375-455C-9EA6-DF929625EA0E}">
        <p15:presenceInfo xmlns:p15="http://schemas.microsoft.com/office/powerpoint/2012/main" userId="S::tlemmo@jht.com::d6905c34-9a1c-4feb-81fe-be427dd251b7" providerId="AD"/>
      </p:ext>
    </p:extLst>
  </p:cmAuthor>
  <p:cmAuthor id="4" name="Shawn Seman" initials="SS" lastIdx="3" clrIdx="3">
    <p:extLst>
      <p:ext uri="{19B8F6BF-5375-455C-9EA6-DF929625EA0E}">
        <p15:presenceInfo xmlns:p15="http://schemas.microsoft.com/office/powerpoint/2012/main" userId="S::sseman@jht.com::79351b98-e4b6-4db9-ac04-13841618df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304D85"/>
    <a:srgbClr val="0D2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5319F-685F-F835-F115-E1E248C6CECD}" v="2" dt="2024-07-17T16:32:19.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88" autoAdjust="0"/>
  </p:normalViewPr>
  <p:slideViewPr>
    <p:cSldViewPr snapToGrid="0">
      <p:cViewPr>
        <p:scale>
          <a:sx n="125" d="100"/>
          <a:sy n="125" d="100"/>
        </p:scale>
        <p:origin x="274" y="-2088"/>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Lester" userId="S::klester@jht.com::4b5369ca-d3be-4f6a-a7f3-4650025610a3" providerId="AD" clId="Web-{3BA5319F-685F-F835-F115-E1E248C6CECD}"/>
    <pc:docChg chg="modSld">
      <pc:chgData name="Kimberly Lester" userId="S::klester@jht.com::4b5369ca-d3be-4f6a-a7f3-4650025610a3" providerId="AD" clId="Web-{3BA5319F-685F-F835-F115-E1E248C6CECD}" dt="2024-07-17T16:32:19.259" v="1" actId="20577"/>
      <pc:docMkLst>
        <pc:docMk/>
      </pc:docMkLst>
      <pc:sldChg chg="modSp">
        <pc:chgData name="Kimberly Lester" userId="S::klester@jht.com::4b5369ca-d3be-4f6a-a7f3-4650025610a3" providerId="AD" clId="Web-{3BA5319F-685F-F835-F115-E1E248C6CECD}" dt="2024-07-17T16:32:19.259" v="1" actId="20577"/>
        <pc:sldMkLst>
          <pc:docMk/>
          <pc:sldMk cId="3170580907" sldId="260"/>
        </pc:sldMkLst>
        <pc:spChg chg="mod">
          <ac:chgData name="Kimberly Lester" userId="S::klester@jht.com::4b5369ca-d3be-4f6a-a7f3-4650025610a3" providerId="AD" clId="Web-{3BA5319F-685F-F835-F115-E1E248C6CECD}" dt="2024-07-17T16:32:19.259" v="1" actId="20577"/>
          <ac:spMkLst>
            <pc:docMk/>
            <pc:sldMk cId="3170580907" sldId="260"/>
            <ac:spMk id="3" creationId="{1F36D643-0964-0837-8E3F-A3A836C233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4C474-914A-4BEB-9595-F3AE87C3A999}" type="datetimeFigureOut">
              <a:rPr lang="en-US" smtClean="0"/>
              <a:t>8/13/2024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0FE5-F745-40AA-8A04-90A6BCC0F817}" type="slidenum">
              <a:rPr lang="en-US" smtClean="0"/>
              <a:t>‹#›</a:t>
            </a:fld>
            <a:endParaRPr lang="en-US"/>
          </a:p>
        </p:txBody>
      </p:sp>
    </p:spTree>
    <p:extLst>
      <p:ext uri="{BB962C8B-B14F-4D97-AF65-F5344CB8AC3E}">
        <p14:creationId xmlns:p14="http://schemas.microsoft.com/office/powerpoint/2010/main" val="265771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0FE5-F745-40AA-8A04-90A6BCC0F817}" type="slidenum">
              <a:rPr lang="en-US" smtClean="0"/>
              <a:t>1</a:t>
            </a:fld>
            <a:endParaRPr lang="en-US"/>
          </a:p>
        </p:txBody>
      </p:sp>
    </p:spTree>
    <p:extLst>
      <p:ext uri="{BB962C8B-B14F-4D97-AF65-F5344CB8AC3E}">
        <p14:creationId xmlns:p14="http://schemas.microsoft.com/office/powerpoint/2010/main" val="94336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cs typeface="Calibri"/>
            </a:endParaRPr>
          </a:p>
          <a:p>
            <a:endParaRPr lang="en-US" dirty="0"/>
          </a:p>
        </p:txBody>
      </p:sp>
      <p:sp>
        <p:nvSpPr>
          <p:cNvPr id="4" name="Slide Number Placeholder 3"/>
          <p:cNvSpPr>
            <a:spLocks noGrp="1"/>
          </p:cNvSpPr>
          <p:nvPr>
            <p:ph type="sldNum" sz="quarter" idx="5"/>
          </p:nvPr>
        </p:nvSpPr>
        <p:spPr/>
        <p:txBody>
          <a:bodyPr/>
          <a:lstStyle/>
          <a:p>
            <a:fld id="{4B870FE5-F745-40AA-8A04-90A6BCC0F817}" type="slidenum">
              <a:rPr lang="en-US" smtClean="0"/>
              <a:t>2</a:t>
            </a:fld>
            <a:endParaRPr lang="en-US"/>
          </a:p>
        </p:txBody>
      </p:sp>
    </p:spTree>
    <p:extLst>
      <p:ext uri="{BB962C8B-B14F-4D97-AF65-F5344CB8AC3E}">
        <p14:creationId xmlns:p14="http://schemas.microsoft.com/office/powerpoint/2010/main" val="40255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3EB89374-FFB0-1942-A892-760170F30A73}"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B3B14-974E-654C-BE01-A24BCFBEFDA8}" type="slidenum">
              <a:rPr lang="en-US" smtClean="0"/>
              <a:t>‹#›</a:t>
            </a:fld>
            <a:endParaRPr lang="en-US"/>
          </a:p>
        </p:txBody>
      </p:sp>
    </p:spTree>
    <p:extLst>
      <p:ext uri="{BB962C8B-B14F-4D97-AF65-F5344CB8AC3E}">
        <p14:creationId xmlns:p14="http://schemas.microsoft.com/office/powerpoint/2010/main" val="1546064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B89374-FFB0-1942-A892-760170F30A73}"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B3B14-974E-654C-BE01-A24BCFBEFDA8}" type="slidenum">
              <a:rPr lang="en-US" smtClean="0"/>
              <a:t>‹#›</a:t>
            </a:fld>
            <a:endParaRPr lang="en-US"/>
          </a:p>
        </p:txBody>
      </p:sp>
    </p:spTree>
    <p:extLst>
      <p:ext uri="{BB962C8B-B14F-4D97-AF65-F5344CB8AC3E}">
        <p14:creationId xmlns:p14="http://schemas.microsoft.com/office/powerpoint/2010/main" val="82529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B89374-FFB0-1942-A892-760170F30A73}"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B3B14-974E-654C-BE01-A24BCFBEFDA8}" type="slidenum">
              <a:rPr lang="en-US" smtClean="0"/>
              <a:t>‹#›</a:t>
            </a:fld>
            <a:endParaRPr lang="en-US"/>
          </a:p>
        </p:txBody>
      </p:sp>
    </p:spTree>
    <p:extLst>
      <p:ext uri="{BB962C8B-B14F-4D97-AF65-F5344CB8AC3E}">
        <p14:creationId xmlns:p14="http://schemas.microsoft.com/office/powerpoint/2010/main" val="46556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B89374-FFB0-1942-A892-760170F30A73}"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B3B14-974E-654C-BE01-A24BCFBEFDA8}" type="slidenum">
              <a:rPr lang="en-US" smtClean="0"/>
              <a:t>‹#›</a:t>
            </a:fld>
            <a:endParaRPr lang="en-US"/>
          </a:p>
        </p:txBody>
      </p:sp>
    </p:spTree>
    <p:extLst>
      <p:ext uri="{BB962C8B-B14F-4D97-AF65-F5344CB8AC3E}">
        <p14:creationId xmlns:p14="http://schemas.microsoft.com/office/powerpoint/2010/main" val="634006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B89374-FFB0-1942-A892-760170F30A73}"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B3B14-974E-654C-BE01-A24BCFBEFDA8}" type="slidenum">
              <a:rPr lang="en-US" smtClean="0"/>
              <a:t>‹#›</a:t>
            </a:fld>
            <a:endParaRPr lang="en-US"/>
          </a:p>
        </p:txBody>
      </p:sp>
    </p:spTree>
    <p:extLst>
      <p:ext uri="{BB962C8B-B14F-4D97-AF65-F5344CB8AC3E}">
        <p14:creationId xmlns:p14="http://schemas.microsoft.com/office/powerpoint/2010/main" val="3538594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B89374-FFB0-1942-A892-760170F30A73}"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B3B14-974E-654C-BE01-A24BCFBEFDA8}" type="slidenum">
              <a:rPr lang="en-US" smtClean="0"/>
              <a:t>‹#›</a:t>
            </a:fld>
            <a:endParaRPr lang="en-US"/>
          </a:p>
        </p:txBody>
      </p:sp>
    </p:spTree>
    <p:extLst>
      <p:ext uri="{BB962C8B-B14F-4D97-AF65-F5344CB8AC3E}">
        <p14:creationId xmlns:p14="http://schemas.microsoft.com/office/powerpoint/2010/main" val="177863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B89374-FFB0-1942-A892-760170F30A73}"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7B3B14-974E-654C-BE01-A24BCFBEFDA8}" type="slidenum">
              <a:rPr lang="en-US" smtClean="0"/>
              <a:t>‹#›</a:t>
            </a:fld>
            <a:endParaRPr lang="en-US"/>
          </a:p>
        </p:txBody>
      </p:sp>
    </p:spTree>
    <p:extLst>
      <p:ext uri="{BB962C8B-B14F-4D97-AF65-F5344CB8AC3E}">
        <p14:creationId xmlns:p14="http://schemas.microsoft.com/office/powerpoint/2010/main" val="308831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B89374-FFB0-1942-A892-760170F30A73}"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7B3B14-974E-654C-BE01-A24BCFBEFDA8}" type="slidenum">
              <a:rPr lang="en-US" smtClean="0"/>
              <a:t>‹#›</a:t>
            </a:fld>
            <a:endParaRPr lang="en-US"/>
          </a:p>
        </p:txBody>
      </p:sp>
    </p:spTree>
    <p:extLst>
      <p:ext uri="{BB962C8B-B14F-4D97-AF65-F5344CB8AC3E}">
        <p14:creationId xmlns:p14="http://schemas.microsoft.com/office/powerpoint/2010/main" val="1758779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89374-FFB0-1942-A892-760170F30A73}"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7B3B14-974E-654C-BE01-A24BCFBEFDA8}" type="slidenum">
              <a:rPr lang="en-US" smtClean="0"/>
              <a:t>‹#›</a:t>
            </a:fld>
            <a:endParaRPr lang="en-US"/>
          </a:p>
        </p:txBody>
      </p:sp>
    </p:spTree>
    <p:extLst>
      <p:ext uri="{BB962C8B-B14F-4D97-AF65-F5344CB8AC3E}">
        <p14:creationId xmlns:p14="http://schemas.microsoft.com/office/powerpoint/2010/main" val="263896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EB89374-FFB0-1942-A892-760170F30A73}"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B3B14-974E-654C-BE01-A24BCFBEFDA8}" type="slidenum">
              <a:rPr lang="en-US" smtClean="0"/>
              <a:t>‹#›</a:t>
            </a:fld>
            <a:endParaRPr lang="en-US"/>
          </a:p>
        </p:txBody>
      </p:sp>
    </p:spTree>
    <p:extLst>
      <p:ext uri="{BB962C8B-B14F-4D97-AF65-F5344CB8AC3E}">
        <p14:creationId xmlns:p14="http://schemas.microsoft.com/office/powerpoint/2010/main" val="415021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EB89374-FFB0-1942-A892-760170F30A73}"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B3B14-974E-654C-BE01-A24BCFBEFDA8}" type="slidenum">
              <a:rPr lang="en-US" smtClean="0"/>
              <a:t>‹#›</a:t>
            </a:fld>
            <a:endParaRPr lang="en-US"/>
          </a:p>
        </p:txBody>
      </p:sp>
    </p:spTree>
    <p:extLst>
      <p:ext uri="{BB962C8B-B14F-4D97-AF65-F5344CB8AC3E}">
        <p14:creationId xmlns:p14="http://schemas.microsoft.com/office/powerpoint/2010/main" val="4104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61000">
              <a:schemeClr val="accent1">
                <a:lumMod val="45000"/>
                <a:lumOff val="55000"/>
              </a:schemeClr>
            </a:gs>
            <a:gs pos="83000">
              <a:schemeClr val="accent1">
                <a:lumMod val="45000"/>
                <a:lumOff val="55000"/>
              </a:schemeClr>
            </a:gs>
            <a:gs pos="9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EB89374-FFB0-1942-A892-760170F30A73}" type="datetimeFigureOut">
              <a:rPr lang="en-US" smtClean="0"/>
              <a:t>8/13/2024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27B3B14-974E-654C-BE01-A24BCFBEFDA8}" type="slidenum">
              <a:rPr lang="en-US" smtClean="0"/>
              <a:t>‹#›</a:t>
            </a:fld>
            <a:endParaRPr lang="en-US"/>
          </a:p>
        </p:txBody>
      </p:sp>
    </p:spTree>
    <p:extLst>
      <p:ext uri="{BB962C8B-B14F-4D97-AF65-F5344CB8AC3E}">
        <p14:creationId xmlns:p14="http://schemas.microsoft.com/office/powerpoint/2010/main" val="206526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2.pn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2.svg"/><Relationship Id="rId9" Type="http://schemas.openxmlformats.org/officeDocument/2006/relationships/image" Target="../media/image16.sv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F2186-2A80-4523-9C85-3E48994CEDB7}"/>
              </a:ext>
            </a:extLst>
          </p:cNvPr>
          <p:cNvSpPr>
            <a:spLocks noGrp="1"/>
          </p:cNvSpPr>
          <p:nvPr>
            <p:ph type="ctrTitle"/>
          </p:nvPr>
        </p:nvSpPr>
        <p:spPr>
          <a:xfrm>
            <a:off x="834627" y="603795"/>
            <a:ext cx="6606540" cy="584453"/>
          </a:xfrm>
        </p:spPr>
        <p:txBody>
          <a:bodyPr>
            <a:normAutofit fontScale="90000"/>
          </a:bodyPr>
          <a:lstStyle/>
          <a:p>
            <a:r>
              <a:rPr lang="en-US" b="1" dirty="0">
                <a:solidFill>
                  <a:schemeClr val="bg1"/>
                </a:solidFill>
                <a:latin typeface="Calibri"/>
                <a:cs typeface="Calibri"/>
              </a:rPr>
              <a:t>Sex Discrimination</a:t>
            </a:r>
          </a:p>
        </p:txBody>
      </p:sp>
      <p:pic>
        <p:nvPicPr>
          <p:cNvPr id="4" name="Picture 3">
            <a:extLst>
              <a:ext uri="{FF2B5EF4-FFF2-40B4-BE49-F238E27FC236}">
                <a16:creationId xmlns:a16="http://schemas.microsoft.com/office/drawing/2014/main" id="{ACE2BDB0-AB97-89C5-7A42-67E97D5C4C7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8792" y="140245"/>
            <a:ext cx="1579261" cy="1563844"/>
          </a:xfrm>
          <a:prstGeom prst="rect">
            <a:avLst/>
          </a:prstGeom>
        </p:spPr>
      </p:pic>
      <p:pic>
        <p:nvPicPr>
          <p:cNvPr id="11" name="Picture 10">
            <a:extLst>
              <a:ext uri="{FF2B5EF4-FFF2-40B4-BE49-F238E27FC236}">
                <a16:creationId xmlns:a16="http://schemas.microsoft.com/office/drawing/2014/main" id="{55FB4C60-0A8C-4BEB-8AC0-5B729208E0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22542" y="35503"/>
            <a:ext cx="1211066" cy="1422507"/>
          </a:xfrm>
          <a:prstGeom prst="rect">
            <a:avLst/>
          </a:prstGeom>
        </p:spPr>
      </p:pic>
      <p:sp>
        <p:nvSpPr>
          <p:cNvPr id="98" name="Rectangle 97">
            <a:extLst>
              <a:ext uri="{FF2B5EF4-FFF2-40B4-BE49-F238E27FC236}">
                <a16:creationId xmlns:a16="http://schemas.microsoft.com/office/drawing/2014/main" id="{29DAFD2F-1F66-4EB3-43CD-38E9E6D85F7E}"/>
              </a:ext>
              <a:ext uri="{C183D7F6-B498-43B3-948B-1728B52AA6E4}">
                <adec:decorative xmlns:adec="http://schemas.microsoft.com/office/drawing/2017/decorative" val="1"/>
              </a:ext>
            </a:extLst>
          </p:cNvPr>
          <p:cNvSpPr/>
          <p:nvPr/>
        </p:nvSpPr>
        <p:spPr>
          <a:xfrm>
            <a:off x="181608" y="1678981"/>
            <a:ext cx="7360035" cy="34623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cs typeface="Calibri"/>
            </a:endParaRPr>
          </a:p>
        </p:txBody>
      </p:sp>
      <p:sp>
        <p:nvSpPr>
          <p:cNvPr id="127" name="TextBox 126">
            <a:extLst>
              <a:ext uri="{FF2B5EF4-FFF2-40B4-BE49-F238E27FC236}">
                <a16:creationId xmlns:a16="http://schemas.microsoft.com/office/drawing/2014/main" id="{FF067CCA-2AD7-9985-9121-1EB06009AD3D}"/>
              </a:ext>
            </a:extLst>
          </p:cNvPr>
          <p:cNvSpPr txBox="1"/>
          <p:nvPr/>
        </p:nvSpPr>
        <p:spPr>
          <a:xfrm>
            <a:off x="248863" y="1627581"/>
            <a:ext cx="6061602" cy="634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accent1">
                    <a:lumMod val="75000"/>
                  </a:schemeClr>
                </a:solidFill>
                <a:cs typeface="Calibri"/>
              </a:rPr>
              <a:t>WHAT</a:t>
            </a:r>
            <a:r>
              <a:rPr lang="en-US" sz="2400" b="1" dirty="0">
                <a:solidFill>
                  <a:schemeClr val="accent1">
                    <a:lumMod val="75000"/>
                  </a:schemeClr>
                </a:solidFill>
                <a:cs typeface="Calibri"/>
              </a:rPr>
              <a:t> </a:t>
            </a:r>
            <a:r>
              <a:rPr lang="en-US" sz="2000" dirty="0">
                <a:cs typeface="Calibri"/>
              </a:rPr>
              <a:t>Is Sex Discrimination?</a:t>
            </a:r>
            <a:endParaRPr lang="en-US" sz="1400" dirty="0">
              <a:cs typeface="Calibri"/>
            </a:endParaRPr>
          </a:p>
        </p:txBody>
      </p:sp>
      <p:sp>
        <p:nvSpPr>
          <p:cNvPr id="22" name="TextBox 21">
            <a:extLst>
              <a:ext uri="{FF2B5EF4-FFF2-40B4-BE49-F238E27FC236}">
                <a16:creationId xmlns:a16="http://schemas.microsoft.com/office/drawing/2014/main" id="{431459CF-10B9-F5E1-C653-5721280CFFF0}"/>
              </a:ext>
            </a:extLst>
          </p:cNvPr>
          <p:cNvSpPr txBox="1"/>
          <p:nvPr/>
        </p:nvSpPr>
        <p:spPr>
          <a:xfrm>
            <a:off x="257983" y="1943025"/>
            <a:ext cx="7312964"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Times New Roman" panose="02020603050405020304" pitchFamily="18" charset="0"/>
                <a:cs typeface="Calibri"/>
              </a:rPr>
              <a:t>Sex discrimination is disparate treatment based on someone’s biological sex.  It can also occur based on gender identity, sexual orientation, and pregnancy.</a:t>
            </a:r>
          </a:p>
          <a:p>
            <a:endParaRPr lang="en-US" sz="1200" dirty="0">
              <a:effectLst/>
              <a:ea typeface="Times New Roman" panose="02020603050405020304" pitchFamily="18" charset="0"/>
              <a:cs typeface="Calibri"/>
            </a:endParaRPr>
          </a:p>
          <a:p>
            <a:r>
              <a:rPr lang="en-US" sz="1800" dirty="0">
                <a:effectLst/>
                <a:ea typeface="Times New Roman" panose="02020603050405020304" pitchFamily="18" charset="0"/>
              </a:rPr>
              <a:t>Gender Identity </a:t>
            </a:r>
            <a:r>
              <a:rPr lang="en-US" b="0" i="0" dirty="0">
                <a:effectLst/>
              </a:rPr>
              <a:t>includes gender roles, expressions, behaviors, activities, power dynamics, and/or attributes that a given society associates with being a woman, man, girl, or boy, as well as relationships with each other</a:t>
            </a:r>
            <a:r>
              <a:rPr lang="en-US" b="0" i="0" dirty="0">
                <a:effectLst/>
                <a:cs typeface="Calibri"/>
              </a:rPr>
              <a:t>.</a:t>
            </a:r>
            <a:r>
              <a:rPr lang="en-US" b="0" i="0" baseline="30000" dirty="0">
                <a:solidFill>
                  <a:srgbClr val="000000"/>
                </a:solidFill>
                <a:effectLst/>
                <a:latin typeface="Calibri"/>
                <a:cs typeface="Calibri"/>
              </a:rPr>
              <a:t>1</a:t>
            </a:r>
            <a:endParaRPr lang="en-US" dirty="0">
              <a:latin typeface="Calibri"/>
              <a:ea typeface="Times New Roman" panose="02020603050405020304" pitchFamily="18" charset="0"/>
              <a:cs typeface="Calibri"/>
            </a:endParaRPr>
          </a:p>
          <a:p>
            <a:endParaRPr lang="en-US" sz="1200" dirty="0">
              <a:effectLst/>
              <a:ea typeface="Times New Roman" panose="02020603050405020304" pitchFamily="18" charset="0"/>
              <a:cs typeface="Calibri"/>
            </a:endParaRPr>
          </a:p>
          <a:p>
            <a:r>
              <a:rPr lang="en-US" sz="1800" dirty="0">
                <a:effectLst/>
                <a:ea typeface="Times New Roman" panose="02020603050405020304" pitchFamily="18" charset="0"/>
                <a:cs typeface="Calibri"/>
              </a:rPr>
              <a:t>Sexual Orientation </a:t>
            </a:r>
            <a:r>
              <a:rPr lang="en-US" b="0" i="0" dirty="0">
                <a:effectLst/>
              </a:rPr>
              <a:t>describes sexual attraction, behavior, and identity.</a:t>
            </a:r>
            <a:r>
              <a:rPr lang="en-US" baseline="30000" dirty="0"/>
              <a:t>1</a:t>
            </a:r>
            <a:endParaRPr lang="en-US" b="0" i="0" dirty="0">
              <a:effectLst/>
            </a:endParaRPr>
          </a:p>
          <a:p>
            <a:endParaRPr lang="en-US" sz="1200" dirty="0">
              <a:effectLst/>
              <a:ea typeface="Times New Roman" panose="02020603050405020304" pitchFamily="18" charset="0"/>
              <a:cs typeface="Calibri"/>
            </a:endParaRPr>
          </a:p>
          <a:p>
            <a:r>
              <a:rPr lang="en-US" dirty="0">
                <a:ea typeface="Times New Roman" panose="02020603050405020304" pitchFamily="18" charset="0"/>
                <a:cs typeface="Calibri"/>
              </a:rPr>
              <a:t>Pregnancy can include someone attempting to get pregnant, currently pregnant, or post-birth.</a:t>
            </a:r>
            <a:r>
              <a:rPr lang="en-US" baseline="30000" dirty="0">
                <a:ea typeface="Times New Roman" panose="02020603050405020304" pitchFamily="18" charset="0"/>
                <a:cs typeface="Calibri"/>
              </a:rPr>
              <a:t>2</a:t>
            </a:r>
            <a:endParaRPr lang="en-US" dirty="0">
              <a:ea typeface="Times New Roman" panose="02020603050405020304" pitchFamily="18" charset="0"/>
              <a:cs typeface="Calibri"/>
            </a:endParaRPr>
          </a:p>
        </p:txBody>
      </p:sp>
      <p:sp>
        <p:nvSpPr>
          <p:cNvPr id="5" name="Rectangle 4">
            <a:extLst>
              <a:ext uri="{FF2B5EF4-FFF2-40B4-BE49-F238E27FC236}">
                <a16:creationId xmlns:a16="http://schemas.microsoft.com/office/drawing/2014/main" id="{1D7D120B-C407-B033-CE1A-B5B95B6FB7E0}"/>
              </a:ext>
              <a:ext uri="{C183D7F6-B498-43B3-948B-1728B52AA6E4}">
                <adec:decorative xmlns:adec="http://schemas.microsoft.com/office/drawing/2017/decorative" val="1"/>
              </a:ext>
            </a:extLst>
          </p:cNvPr>
          <p:cNvSpPr/>
          <p:nvPr/>
        </p:nvSpPr>
        <p:spPr>
          <a:xfrm>
            <a:off x="197569" y="6602084"/>
            <a:ext cx="7373378" cy="3165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dirty="0">
              <a:solidFill>
                <a:schemeClr val="tx1"/>
              </a:solidFill>
              <a:latin typeface="Calibri"/>
            </a:endParaRPr>
          </a:p>
          <a:p>
            <a:endParaRPr lang="en-US" dirty="0">
              <a:solidFill>
                <a:schemeClr val="tx1"/>
              </a:solidFill>
              <a:latin typeface="Calibri"/>
            </a:endParaRPr>
          </a:p>
          <a:p>
            <a:endParaRPr lang="en-US" dirty="0">
              <a:solidFill>
                <a:schemeClr val="tx1"/>
              </a:solidFill>
              <a:latin typeface="Calibri"/>
            </a:endParaRPr>
          </a:p>
          <a:p>
            <a:endParaRPr lang="en-US" dirty="0">
              <a:solidFill>
                <a:schemeClr val="tx1"/>
              </a:solidFill>
              <a:latin typeface="Calibri"/>
            </a:endParaRPr>
          </a:p>
        </p:txBody>
      </p:sp>
      <p:sp>
        <p:nvSpPr>
          <p:cNvPr id="6" name="TextBox 1">
            <a:extLst>
              <a:ext uri="{FF2B5EF4-FFF2-40B4-BE49-F238E27FC236}">
                <a16:creationId xmlns:a16="http://schemas.microsoft.com/office/drawing/2014/main" id="{564BE7F5-2DA4-87FA-755A-E9340B20419F}"/>
              </a:ext>
            </a:extLst>
          </p:cNvPr>
          <p:cNvSpPr txBox="1"/>
          <p:nvPr/>
        </p:nvSpPr>
        <p:spPr>
          <a:xfrm>
            <a:off x="221536" y="6614384"/>
            <a:ext cx="6116922" cy="40011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accent1">
                    <a:lumMod val="75000"/>
                  </a:schemeClr>
                </a:solidFill>
              </a:rPr>
              <a:t>WHO</a:t>
            </a:r>
            <a:r>
              <a:rPr lang="en-US" dirty="0"/>
              <a:t> Can Be a Target of Sex Discrimination?</a:t>
            </a:r>
          </a:p>
        </p:txBody>
      </p:sp>
      <p:sp>
        <p:nvSpPr>
          <p:cNvPr id="3" name="TextBox 2">
            <a:extLst>
              <a:ext uri="{FF2B5EF4-FFF2-40B4-BE49-F238E27FC236}">
                <a16:creationId xmlns:a16="http://schemas.microsoft.com/office/drawing/2014/main" id="{4B8FC773-C80A-3A94-8F36-F26A04F9C511}"/>
              </a:ext>
              <a:ext uri="{C183D7F6-B498-43B3-948B-1728B52AA6E4}">
                <adec:decorative xmlns:adec="http://schemas.microsoft.com/office/drawing/2017/decorative" val="1"/>
              </a:ext>
            </a:extLst>
          </p:cNvPr>
          <p:cNvSpPr txBox="1"/>
          <p:nvPr/>
        </p:nvSpPr>
        <p:spPr>
          <a:xfrm>
            <a:off x="6657827" y="1354431"/>
            <a:ext cx="7404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cs typeface="Calibri"/>
              </a:rPr>
              <a:t>EEO</a:t>
            </a:r>
            <a:endParaRPr lang="en-US" b="1" dirty="0">
              <a:solidFill>
                <a:schemeClr val="bg1"/>
              </a:solidFill>
            </a:endParaRPr>
          </a:p>
        </p:txBody>
      </p:sp>
      <p:sp>
        <p:nvSpPr>
          <p:cNvPr id="37" name="TextBox 36">
            <a:extLst>
              <a:ext uri="{FF2B5EF4-FFF2-40B4-BE49-F238E27FC236}">
                <a16:creationId xmlns:a16="http://schemas.microsoft.com/office/drawing/2014/main" id="{AFD9E632-00BF-4667-BC03-D476CFB766CD}"/>
              </a:ext>
            </a:extLst>
          </p:cNvPr>
          <p:cNvSpPr txBox="1"/>
          <p:nvPr/>
        </p:nvSpPr>
        <p:spPr>
          <a:xfrm>
            <a:off x="302227" y="6942505"/>
            <a:ext cx="693809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Times New Roman" panose="02020603050405020304" pitchFamily="18" charset="0"/>
              </a:rPr>
              <a:t>Sex discrimination can be against any person or group. Both the target and the perpetrator can be of either sex. Overall, the below groups face the most discrimination in the workplace:</a:t>
            </a:r>
          </a:p>
        </p:txBody>
      </p:sp>
      <p:sp>
        <p:nvSpPr>
          <p:cNvPr id="40" name="TextBox 39">
            <a:extLst>
              <a:ext uri="{FF2B5EF4-FFF2-40B4-BE49-F238E27FC236}">
                <a16:creationId xmlns:a16="http://schemas.microsoft.com/office/drawing/2014/main" id="{B2775092-FD29-4AB4-9012-2FD0CB4084C7}"/>
              </a:ext>
            </a:extLst>
          </p:cNvPr>
          <p:cNvSpPr txBox="1"/>
          <p:nvPr/>
        </p:nvSpPr>
        <p:spPr>
          <a:xfrm>
            <a:off x="321042" y="8726585"/>
            <a:ext cx="16151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Times New Roman" panose="02020603050405020304" pitchFamily="18" charset="0"/>
              </a:rPr>
              <a:t>Pregnant Women and New Mothers</a:t>
            </a:r>
            <a:r>
              <a:rPr lang="en-US" baseline="30000" dirty="0">
                <a:ea typeface="Times New Roman" panose="02020603050405020304" pitchFamily="18" charset="0"/>
              </a:rPr>
              <a:t>3</a:t>
            </a:r>
          </a:p>
        </p:txBody>
      </p:sp>
      <p:sp>
        <p:nvSpPr>
          <p:cNvPr id="42" name="TextBox 41">
            <a:extLst>
              <a:ext uri="{FF2B5EF4-FFF2-40B4-BE49-F238E27FC236}">
                <a16:creationId xmlns:a16="http://schemas.microsoft.com/office/drawing/2014/main" id="{07058F8F-D89A-42E0-A224-7226C1FA5626}"/>
              </a:ext>
            </a:extLst>
          </p:cNvPr>
          <p:cNvSpPr txBox="1"/>
          <p:nvPr/>
        </p:nvSpPr>
        <p:spPr>
          <a:xfrm>
            <a:off x="3147846" y="8765165"/>
            <a:ext cx="12468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Times New Roman" panose="02020603050405020304" pitchFamily="18" charset="0"/>
              </a:rPr>
              <a:t>LGBTQ+ People</a:t>
            </a:r>
            <a:r>
              <a:rPr lang="en-US" baseline="30000" dirty="0">
                <a:ea typeface="Times New Roman" panose="02020603050405020304" pitchFamily="18" charset="0"/>
              </a:rPr>
              <a:t>4</a:t>
            </a:r>
          </a:p>
        </p:txBody>
      </p:sp>
      <p:sp>
        <p:nvSpPr>
          <p:cNvPr id="54" name="TextBox 53">
            <a:extLst>
              <a:ext uri="{FF2B5EF4-FFF2-40B4-BE49-F238E27FC236}">
                <a16:creationId xmlns:a16="http://schemas.microsoft.com/office/drawing/2014/main" id="{46BA8C74-35CE-491F-91DE-1A63968B52BB}"/>
              </a:ext>
            </a:extLst>
          </p:cNvPr>
          <p:cNvSpPr txBox="1"/>
          <p:nvPr/>
        </p:nvSpPr>
        <p:spPr>
          <a:xfrm>
            <a:off x="5606805" y="8722276"/>
            <a:ext cx="18343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Times New Roman" panose="02020603050405020304" pitchFamily="18" charset="0"/>
              </a:rPr>
              <a:t>Women</a:t>
            </a:r>
            <a:r>
              <a:rPr lang="en-US" baseline="30000" dirty="0">
                <a:ea typeface="Times New Roman" panose="02020603050405020304" pitchFamily="18" charset="0"/>
              </a:rPr>
              <a:t>5</a:t>
            </a:r>
          </a:p>
        </p:txBody>
      </p:sp>
      <p:pic>
        <p:nvPicPr>
          <p:cNvPr id="15" name="Graphic 14">
            <a:extLst>
              <a:ext uri="{FF2B5EF4-FFF2-40B4-BE49-F238E27FC236}">
                <a16:creationId xmlns:a16="http://schemas.microsoft.com/office/drawing/2014/main" id="{413893FC-6D5F-4C4B-A008-1C61A9BAB9F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1474" y="7866046"/>
            <a:ext cx="914400" cy="914400"/>
          </a:xfrm>
          <a:prstGeom prst="rect">
            <a:avLst/>
          </a:prstGeom>
        </p:spPr>
      </p:pic>
      <p:pic>
        <p:nvPicPr>
          <p:cNvPr id="19" name="Graphic 18">
            <a:extLst>
              <a:ext uri="{FF2B5EF4-FFF2-40B4-BE49-F238E27FC236}">
                <a16:creationId xmlns:a16="http://schemas.microsoft.com/office/drawing/2014/main" id="{E82E7066-098F-430A-BDBA-EECB1FAB199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420" y="7806105"/>
            <a:ext cx="914400" cy="914400"/>
          </a:xfrm>
          <a:prstGeom prst="rect">
            <a:avLst/>
          </a:prstGeom>
        </p:spPr>
      </p:pic>
      <p:pic>
        <p:nvPicPr>
          <p:cNvPr id="23" name="Graphic 22">
            <a:extLst>
              <a:ext uri="{FF2B5EF4-FFF2-40B4-BE49-F238E27FC236}">
                <a16:creationId xmlns:a16="http://schemas.microsoft.com/office/drawing/2014/main" id="{E21A39FC-D3DD-4CCA-8F24-7769A9A76BB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32646" y="7874926"/>
            <a:ext cx="914400" cy="914400"/>
          </a:xfrm>
          <a:prstGeom prst="rect">
            <a:avLst/>
          </a:prstGeom>
        </p:spPr>
      </p:pic>
      <p:sp>
        <p:nvSpPr>
          <p:cNvPr id="24" name="Rectangle 23">
            <a:extLst>
              <a:ext uri="{FF2B5EF4-FFF2-40B4-BE49-F238E27FC236}">
                <a16:creationId xmlns:a16="http://schemas.microsoft.com/office/drawing/2014/main" id="{A44CF007-0E0D-41B4-A66E-FD7D6B06C030}"/>
              </a:ext>
              <a:ext uri="{C183D7F6-B498-43B3-948B-1728B52AA6E4}">
                <adec:decorative xmlns:adec="http://schemas.microsoft.com/office/drawing/2017/decorative" val="1"/>
              </a:ext>
            </a:extLst>
          </p:cNvPr>
          <p:cNvSpPr/>
          <p:nvPr/>
        </p:nvSpPr>
        <p:spPr>
          <a:xfrm>
            <a:off x="181608" y="5231216"/>
            <a:ext cx="7360035" cy="1280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cs typeface="Calibri"/>
            </a:endParaRPr>
          </a:p>
        </p:txBody>
      </p:sp>
      <p:sp>
        <p:nvSpPr>
          <p:cNvPr id="25" name="TextBox 24">
            <a:extLst>
              <a:ext uri="{FF2B5EF4-FFF2-40B4-BE49-F238E27FC236}">
                <a16:creationId xmlns:a16="http://schemas.microsoft.com/office/drawing/2014/main" id="{25C9A54B-87E9-430E-B631-0E18A8475779}"/>
              </a:ext>
            </a:extLst>
          </p:cNvPr>
          <p:cNvSpPr txBox="1"/>
          <p:nvPr/>
        </p:nvSpPr>
        <p:spPr>
          <a:xfrm>
            <a:off x="183155" y="5202882"/>
            <a:ext cx="54236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accent1">
                    <a:lumMod val="75000"/>
                  </a:schemeClr>
                </a:solidFill>
                <a:cs typeface="Calibri"/>
              </a:rPr>
              <a:t>WHERE</a:t>
            </a:r>
            <a:r>
              <a:rPr lang="en-US" sz="2000" dirty="0">
                <a:cs typeface="Calibri"/>
              </a:rPr>
              <a:t> Can Sex Discrimination be Reported?</a:t>
            </a:r>
            <a:endParaRPr lang="en-US" sz="2000" b="1" dirty="0">
              <a:cs typeface="Calibri"/>
            </a:endParaRPr>
          </a:p>
        </p:txBody>
      </p:sp>
      <p:sp>
        <p:nvSpPr>
          <p:cNvPr id="26" name="TextBox 25">
            <a:extLst>
              <a:ext uri="{FF2B5EF4-FFF2-40B4-BE49-F238E27FC236}">
                <a16:creationId xmlns:a16="http://schemas.microsoft.com/office/drawing/2014/main" id="{7B732D72-B61B-4A2D-88D7-38E546BA6587}"/>
              </a:ext>
            </a:extLst>
          </p:cNvPr>
          <p:cNvSpPr txBox="1"/>
          <p:nvPr/>
        </p:nvSpPr>
        <p:spPr>
          <a:xfrm>
            <a:off x="230757" y="5615451"/>
            <a:ext cx="1633882" cy="64633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Command</a:t>
            </a:r>
          </a:p>
          <a:p>
            <a:pPr marL="285750" indent="-285750">
              <a:buFont typeface="Arial" panose="020B0604020202020204" pitchFamily="34" charset="0"/>
              <a:buChar char="•"/>
            </a:pPr>
            <a:r>
              <a:rPr lang="en-US" dirty="0"/>
              <a:t>EEO office</a:t>
            </a:r>
            <a:endParaRPr lang="en-US" dirty="0">
              <a:cs typeface="Calibri"/>
            </a:endParaRPr>
          </a:p>
        </p:txBody>
      </p:sp>
      <p:sp>
        <p:nvSpPr>
          <p:cNvPr id="27" name="TextBox 26">
            <a:extLst>
              <a:ext uri="{FF2B5EF4-FFF2-40B4-BE49-F238E27FC236}">
                <a16:creationId xmlns:a16="http://schemas.microsoft.com/office/drawing/2014/main" id="{94474392-C690-4491-8FC1-D23356D0EB75}"/>
              </a:ext>
            </a:extLst>
          </p:cNvPr>
          <p:cNvSpPr txBox="1"/>
          <p:nvPr/>
        </p:nvSpPr>
        <p:spPr>
          <a:xfrm>
            <a:off x="3840564" y="5615451"/>
            <a:ext cx="3625726" cy="646331"/>
          </a:xfrm>
          <a:prstGeom prst="rect">
            <a:avLst/>
          </a:prstGeom>
          <a:noFill/>
        </p:spPr>
        <p:txBody>
          <a:bodyPr wrap="square" lIns="91440" tIns="45720" rIns="91440" bIns="45720" rtlCol="0" anchor="t">
            <a:spAutoFit/>
          </a:bodyPr>
          <a:lstStyle/>
          <a:p>
            <a:r>
              <a:rPr lang="en-US" dirty="0"/>
              <a:t>Detailed guidelines on filing a report can be found in DoDI 1020.04</a:t>
            </a:r>
          </a:p>
        </p:txBody>
      </p:sp>
      <p:pic>
        <p:nvPicPr>
          <p:cNvPr id="28" name="Graphic 27" descr="Checklist with solid fill">
            <a:extLst>
              <a:ext uri="{FF2B5EF4-FFF2-40B4-BE49-F238E27FC236}">
                <a16:creationId xmlns:a16="http://schemas.microsoft.com/office/drawing/2014/main" id="{494C44C6-D740-40D1-9966-C3DBB705F04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65594" y="5541598"/>
            <a:ext cx="914070" cy="914400"/>
          </a:xfrm>
          <a:prstGeom prst="rect">
            <a:avLst/>
          </a:prstGeom>
        </p:spPr>
      </p:pic>
    </p:spTree>
    <p:extLst>
      <p:ext uri="{BB962C8B-B14F-4D97-AF65-F5344CB8AC3E}">
        <p14:creationId xmlns:p14="http://schemas.microsoft.com/office/powerpoint/2010/main" val="15381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060"/>
            </a:gs>
            <a:gs pos="61000">
              <a:schemeClr val="accent1">
                <a:lumMod val="45000"/>
                <a:lumOff val="55000"/>
              </a:schemeClr>
            </a:gs>
            <a:gs pos="83000">
              <a:schemeClr val="accent1">
                <a:lumMod val="45000"/>
                <a:lumOff val="55000"/>
              </a:schemeClr>
            </a:gs>
            <a:gs pos="9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8249FA1-1D29-1D47-20CA-36868298D931}"/>
              </a:ext>
              <a:ext uri="{C183D7F6-B498-43B3-948B-1728B52AA6E4}">
                <adec:decorative xmlns:adec="http://schemas.microsoft.com/office/drawing/2017/decorative" val="1"/>
              </a:ext>
            </a:extLst>
          </p:cNvPr>
          <p:cNvSpPr/>
          <p:nvPr/>
        </p:nvSpPr>
        <p:spPr>
          <a:xfrm>
            <a:off x="239044" y="164786"/>
            <a:ext cx="3647156" cy="50213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solidFill>
                <a:schemeClr val="tx1"/>
              </a:solidFill>
              <a:latin typeface="Calibri"/>
            </a:endParaRPr>
          </a:p>
          <a:p>
            <a:endParaRPr lang="en-US">
              <a:solidFill>
                <a:schemeClr val="tx1"/>
              </a:solidFill>
              <a:latin typeface="Calibri"/>
            </a:endParaRPr>
          </a:p>
          <a:p>
            <a:endParaRPr lang="en-US">
              <a:solidFill>
                <a:schemeClr val="tx1"/>
              </a:solidFill>
              <a:latin typeface="Calibri"/>
            </a:endParaRPr>
          </a:p>
          <a:p>
            <a:endParaRPr lang="en-US">
              <a:solidFill>
                <a:schemeClr val="tx1"/>
              </a:solidFill>
              <a:latin typeface="Calibri"/>
            </a:endParaRPr>
          </a:p>
        </p:txBody>
      </p:sp>
      <p:sp>
        <p:nvSpPr>
          <p:cNvPr id="16" name="TextBox 15">
            <a:extLst>
              <a:ext uri="{FF2B5EF4-FFF2-40B4-BE49-F238E27FC236}">
                <a16:creationId xmlns:a16="http://schemas.microsoft.com/office/drawing/2014/main" id="{7AF8F130-43E3-E467-8CE1-39A0E2737EBB}"/>
              </a:ext>
            </a:extLst>
          </p:cNvPr>
          <p:cNvSpPr txBox="1"/>
          <p:nvPr/>
        </p:nvSpPr>
        <p:spPr>
          <a:xfrm>
            <a:off x="239042" y="219275"/>
            <a:ext cx="3636575"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accent1">
                    <a:lumMod val="75000"/>
                  </a:schemeClr>
                </a:solidFill>
                <a:cs typeface="Calibri"/>
              </a:rPr>
              <a:t>WHEN</a:t>
            </a:r>
            <a:r>
              <a:rPr lang="en-US" dirty="0">
                <a:cs typeface="Calibri"/>
              </a:rPr>
              <a:t> D</a:t>
            </a:r>
            <a:r>
              <a:rPr lang="en-US" sz="2000" dirty="0">
                <a:cs typeface="Calibri"/>
              </a:rPr>
              <a:t>oes Sex Discrimination Occur?</a:t>
            </a:r>
            <a:endParaRPr lang="en-US" dirty="0">
              <a:cs typeface="Calibri"/>
            </a:endParaRPr>
          </a:p>
        </p:txBody>
      </p:sp>
      <p:sp>
        <p:nvSpPr>
          <p:cNvPr id="17" name="TextBox 16">
            <a:extLst>
              <a:ext uri="{FF2B5EF4-FFF2-40B4-BE49-F238E27FC236}">
                <a16:creationId xmlns:a16="http://schemas.microsoft.com/office/drawing/2014/main" id="{5C5889DE-BD3C-6601-F0F6-44C5A2C51F78}"/>
              </a:ext>
            </a:extLst>
          </p:cNvPr>
          <p:cNvSpPr txBox="1"/>
          <p:nvPr/>
        </p:nvSpPr>
        <p:spPr>
          <a:xfrm>
            <a:off x="1214049" y="813566"/>
            <a:ext cx="26615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Environments that allow biases, stereotypes, and prejudices</a:t>
            </a:r>
            <a:r>
              <a:rPr lang="en-US" baseline="30000" dirty="0">
                <a:cs typeface="Calibri"/>
              </a:rPr>
              <a:t>6</a:t>
            </a:r>
          </a:p>
          <a:p>
            <a:endParaRPr lang="en-US" dirty="0">
              <a:cs typeface="Calibri"/>
            </a:endParaRPr>
          </a:p>
        </p:txBody>
      </p:sp>
      <p:grpSp>
        <p:nvGrpSpPr>
          <p:cNvPr id="12" name="Group 11">
            <a:extLst>
              <a:ext uri="{FF2B5EF4-FFF2-40B4-BE49-F238E27FC236}">
                <a16:creationId xmlns:a16="http://schemas.microsoft.com/office/drawing/2014/main" id="{0547C42E-D663-4F3C-BA65-20543E280535}"/>
              </a:ext>
            </a:extLst>
          </p:cNvPr>
          <p:cNvGrpSpPr/>
          <p:nvPr/>
        </p:nvGrpSpPr>
        <p:grpSpPr>
          <a:xfrm>
            <a:off x="234479" y="5340638"/>
            <a:ext cx="7335665" cy="4498487"/>
            <a:chOff x="161038" y="5420852"/>
            <a:chExt cx="7376882" cy="4383122"/>
          </a:xfrm>
        </p:grpSpPr>
        <p:sp>
          <p:nvSpPr>
            <p:cNvPr id="20" name="Rectangle 19">
              <a:extLst>
                <a:ext uri="{FF2B5EF4-FFF2-40B4-BE49-F238E27FC236}">
                  <a16:creationId xmlns:a16="http://schemas.microsoft.com/office/drawing/2014/main" id="{910C2D4C-6960-4893-821E-3C8E47CC9F6E}"/>
                </a:ext>
                <a:ext uri="{C183D7F6-B498-43B3-948B-1728B52AA6E4}">
                  <adec:decorative xmlns:adec="http://schemas.microsoft.com/office/drawing/2017/decorative" val="1"/>
                </a:ext>
              </a:extLst>
            </p:cNvPr>
            <p:cNvSpPr/>
            <p:nvPr/>
          </p:nvSpPr>
          <p:spPr>
            <a:xfrm>
              <a:off x="178634" y="5420852"/>
              <a:ext cx="7359286" cy="43831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cs typeface="Calibri"/>
                </a:rPr>
                <a:t>da</a:t>
              </a:r>
              <a:endParaRPr lang="en-US"/>
            </a:p>
          </p:txBody>
        </p:sp>
        <p:sp>
          <p:nvSpPr>
            <p:cNvPr id="21" name="TextBox 20">
              <a:extLst>
                <a:ext uri="{FF2B5EF4-FFF2-40B4-BE49-F238E27FC236}">
                  <a16:creationId xmlns:a16="http://schemas.microsoft.com/office/drawing/2014/main" id="{5FE26D6F-BB1B-4665-B1F3-ED65782D6857}"/>
                </a:ext>
              </a:extLst>
            </p:cNvPr>
            <p:cNvSpPr txBox="1"/>
            <p:nvPr/>
          </p:nvSpPr>
          <p:spPr>
            <a:xfrm>
              <a:off x="161038" y="5450668"/>
              <a:ext cx="727034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accent1">
                      <a:lumMod val="75000"/>
                    </a:schemeClr>
                  </a:solidFill>
                  <a:cs typeface="Calibri"/>
                </a:rPr>
                <a:t>HOW </a:t>
              </a:r>
              <a:r>
                <a:rPr lang="en-US" sz="2000" dirty="0">
                  <a:cs typeface="Calibri"/>
                </a:rPr>
                <a:t>Can Sex Discrimination be Prevented?</a:t>
              </a:r>
            </a:p>
          </p:txBody>
        </p:sp>
      </p:grpSp>
      <p:pic>
        <p:nvPicPr>
          <p:cNvPr id="13" name="Graphic 12">
            <a:extLst>
              <a:ext uri="{FF2B5EF4-FFF2-40B4-BE49-F238E27FC236}">
                <a16:creationId xmlns:a16="http://schemas.microsoft.com/office/drawing/2014/main" id="{00ACEB75-EFAD-4FB8-A5B3-4B735A78A18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8851" y="7749404"/>
            <a:ext cx="833692" cy="833692"/>
          </a:xfrm>
          <a:prstGeom prst="rect">
            <a:avLst/>
          </a:prstGeom>
        </p:spPr>
      </p:pic>
      <p:sp>
        <p:nvSpPr>
          <p:cNvPr id="22" name="TextBox 21">
            <a:extLst>
              <a:ext uri="{FF2B5EF4-FFF2-40B4-BE49-F238E27FC236}">
                <a16:creationId xmlns:a16="http://schemas.microsoft.com/office/drawing/2014/main" id="{A2E9BA8D-BC5F-40F1-A207-1D3123F13C27}"/>
              </a:ext>
            </a:extLst>
          </p:cNvPr>
          <p:cNvSpPr txBox="1"/>
          <p:nvPr/>
        </p:nvSpPr>
        <p:spPr>
          <a:xfrm>
            <a:off x="1545507" y="6874934"/>
            <a:ext cx="57352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Leadership can create an environment where discrimination is not acceptable </a:t>
            </a:r>
            <a:endParaRPr lang="en-US" baseline="30000" dirty="0">
              <a:cs typeface="Calibri"/>
            </a:endParaRPr>
          </a:p>
        </p:txBody>
      </p:sp>
      <p:sp>
        <p:nvSpPr>
          <p:cNvPr id="23" name="TextBox 22">
            <a:extLst>
              <a:ext uri="{FF2B5EF4-FFF2-40B4-BE49-F238E27FC236}">
                <a16:creationId xmlns:a16="http://schemas.microsoft.com/office/drawing/2014/main" id="{606BE1AE-0844-4AA3-B51E-AB57AFEB20CF}"/>
              </a:ext>
            </a:extLst>
          </p:cNvPr>
          <p:cNvSpPr txBox="1"/>
          <p:nvPr/>
        </p:nvSpPr>
        <p:spPr>
          <a:xfrm>
            <a:off x="1548726" y="7792966"/>
            <a:ext cx="57352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Bystanders can be aware of situations around them and actively prevent/stop discrimination</a:t>
            </a:r>
          </a:p>
        </p:txBody>
      </p:sp>
      <p:sp>
        <p:nvSpPr>
          <p:cNvPr id="24" name="TextBox 23">
            <a:extLst>
              <a:ext uri="{FF2B5EF4-FFF2-40B4-BE49-F238E27FC236}">
                <a16:creationId xmlns:a16="http://schemas.microsoft.com/office/drawing/2014/main" id="{8EE10C0A-4C4A-409D-A7BB-EB1CC2768727}"/>
              </a:ext>
            </a:extLst>
          </p:cNvPr>
          <p:cNvSpPr txBox="1"/>
          <p:nvPr/>
        </p:nvSpPr>
        <p:spPr>
          <a:xfrm>
            <a:off x="1545509" y="8705027"/>
            <a:ext cx="573523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Organizations and Leadership should be consistent in holding offenders accountable and providing support to targets</a:t>
            </a:r>
            <a:endParaRPr lang="en-US" baseline="30000" dirty="0">
              <a:cs typeface="Calibri"/>
            </a:endParaRPr>
          </a:p>
        </p:txBody>
      </p:sp>
      <p:pic>
        <p:nvPicPr>
          <p:cNvPr id="36" name="Picture 35">
            <a:extLst>
              <a:ext uri="{FF2B5EF4-FFF2-40B4-BE49-F238E27FC236}">
                <a16:creationId xmlns:a16="http://schemas.microsoft.com/office/drawing/2014/main" id="{CD1707E6-FE7F-4CA2-8F37-776E168742D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02453" y="8848329"/>
            <a:ext cx="869947" cy="1021832"/>
          </a:xfrm>
          <a:prstGeom prst="rect">
            <a:avLst/>
          </a:prstGeom>
        </p:spPr>
      </p:pic>
      <p:sp>
        <p:nvSpPr>
          <p:cNvPr id="25" name="TextBox 24">
            <a:extLst>
              <a:ext uri="{FF2B5EF4-FFF2-40B4-BE49-F238E27FC236}">
                <a16:creationId xmlns:a16="http://schemas.microsoft.com/office/drawing/2014/main" id="{D2082C17-48D1-464D-B054-6D3AA8F41C0D}"/>
              </a:ext>
            </a:extLst>
          </p:cNvPr>
          <p:cNvSpPr txBox="1"/>
          <p:nvPr/>
        </p:nvSpPr>
        <p:spPr>
          <a:xfrm>
            <a:off x="1545509" y="5966975"/>
            <a:ext cx="5988592" cy="646331"/>
          </a:xfrm>
          <a:prstGeom prst="rect">
            <a:avLst/>
          </a:prstGeom>
          <a:noFill/>
        </p:spPr>
        <p:txBody>
          <a:bodyPr wrap="square">
            <a:spAutoFit/>
          </a:bodyPr>
          <a:lstStyle/>
          <a:p>
            <a:r>
              <a:rPr lang="en-US" dirty="0">
                <a:ea typeface="Times New Roman" panose="02020603050405020304" pitchFamily="18" charset="0"/>
                <a:cs typeface="Calibri"/>
              </a:rPr>
              <a:t>Individuals can practice mindfulness and thoughtfulness to dispel biases, stereotypes, and prejudices</a:t>
            </a:r>
            <a:endParaRPr lang="en-US" sz="1800" dirty="0">
              <a:effectLst/>
              <a:ea typeface="Times New Roman" panose="02020603050405020304" pitchFamily="18" charset="0"/>
              <a:cs typeface="Calibri"/>
            </a:endParaRPr>
          </a:p>
        </p:txBody>
      </p:sp>
      <p:pic>
        <p:nvPicPr>
          <p:cNvPr id="31" name="Graphic 30">
            <a:extLst>
              <a:ext uri="{FF2B5EF4-FFF2-40B4-BE49-F238E27FC236}">
                <a16:creationId xmlns:a16="http://schemas.microsoft.com/office/drawing/2014/main" id="{E8A1C90A-6BD5-4CD2-99AE-E259A9BCC2F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8853" y="826048"/>
            <a:ext cx="914400" cy="914400"/>
          </a:xfrm>
          <a:prstGeom prst="rect">
            <a:avLst/>
          </a:prstGeom>
        </p:spPr>
      </p:pic>
      <p:sp>
        <p:nvSpPr>
          <p:cNvPr id="37" name="TextBox 36">
            <a:extLst>
              <a:ext uri="{FF2B5EF4-FFF2-40B4-BE49-F238E27FC236}">
                <a16:creationId xmlns:a16="http://schemas.microsoft.com/office/drawing/2014/main" id="{C0580A80-7F94-43C7-AED1-EAF59DB2E5EF}"/>
              </a:ext>
            </a:extLst>
          </p:cNvPr>
          <p:cNvSpPr txBox="1"/>
          <p:nvPr/>
        </p:nvSpPr>
        <p:spPr>
          <a:xfrm>
            <a:off x="1133309" y="3209460"/>
            <a:ext cx="2742309" cy="2031325"/>
          </a:xfrm>
          <a:prstGeom prst="rect">
            <a:avLst/>
          </a:prstGeom>
          <a:noFill/>
        </p:spPr>
        <p:txBody>
          <a:bodyPr wrap="square">
            <a:spAutoFit/>
          </a:bodyPr>
          <a:lstStyle/>
          <a:p>
            <a:r>
              <a:rPr lang="en-US" dirty="0">
                <a:cs typeface="Calibri"/>
              </a:rPr>
              <a:t>Overly masculine environments when power and control is used to reinforce traditional gender hierarchies and create dominance and competition</a:t>
            </a:r>
            <a:r>
              <a:rPr lang="en-US" baseline="30000" dirty="0">
                <a:cs typeface="Calibri"/>
              </a:rPr>
              <a:t>7</a:t>
            </a:r>
          </a:p>
        </p:txBody>
      </p:sp>
      <p:pic>
        <p:nvPicPr>
          <p:cNvPr id="5" name="Graphic 4">
            <a:extLst>
              <a:ext uri="{FF2B5EF4-FFF2-40B4-BE49-F238E27FC236}">
                <a16:creationId xmlns:a16="http://schemas.microsoft.com/office/drawing/2014/main" id="{D91E1F90-D81A-4419-86F1-D0606B51B71C}"/>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9650" y="3831123"/>
            <a:ext cx="823078" cy="823078"/>
          </a:xfrm>
          <a:prstGeom prst="rect">
            <a:avLst/>
          </a:prstGeom>
        </p:spPr>
      </p:pic>
      <p:pic>
        <p:nvPicPr>
          <p:cNvPr id="10" name="Graphic 9">
            <a:extLst>
              <a:ext uri="{FF2B5EF4-FFF2-40B4-BE49-F238E27FC236}">
                <a16:creationId xmlns:a16="http://schemas.microsoft.com/office/drawing/2014/main" id="{A6DC9559-0920-4A32-9932-87286868C4EF}"/>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8851" y="6741139"/>
            <a:ext cx="827254" cy="827254"/>
          </a:xfrm>
          <a:prstGeom prst="rect">
            <a:avLst/>
          </a:prstGeom>
        </p:spPr>
      </p:pic>
      <p:pic>
        <p:nvPicPr>
          <p:cNvPr id="28" name="Graphic 27">
            <a:extLst>
              <a:ext uri="{FF2B5EF4-FFF2-40B4-BE49-F238E27FC236}">
                <a16:creationId xmlns:a16="http://schemas.microsoft.com/office/drawing/2014/main" id="{3BE9D00F-33C9-45AB-9652-A1376CBFD405}"/>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8853" y="8809696"/>
            <a:ext cx="914400" cy="914400"/>
          </a:xfrm>
          <a:prstGeom prst="rect">
            <a:avLst/>
          </a:prstGeom>
        </p:spPr>
      </p:pic>
      <p:pic>
        <p:nvPicPr>
          <p:cNvPr id="34" name="Graphic 33">
            <a:extLst>
              <a:ext uri="{FF2B5EF4-FFF2-40B4-BE49-F238E27FC236}">
                <a16:creationId xmlns:a16="http://schemas.microsoft.com/office/drawing/2014/main" id="{C45FB2FF-5E63-4331-8360-5135E0077F2E}"/>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5632" y="5857499"/>
            <a:ext cx="833692" cy="833692"/>
          </a:xfrm>
          <a:prstGeom prst="rect">
            <a:avLst/>
          </a:prstGeom>
        </p:spPr>
      </p:pic>
      <p:sp>
        <p:nvSpPr>
          <p:cNvPr id="26" name="TextBox 25">
            <a:extLst>
              <a:ext uri="{FF2B5EF4-FFF2-40B4-BE49-F238E27FC236}">
                <a16:creationId xmlns:a16="http://schemas.microsoft.com/office/drawing/2014/main" id="{245E576D-4441-4FDF-B87F-01ED75ADC6CC}"/>
              </a:ext>
            </a:extLst>
          </p:cNvPr>
          <p:cNvSpPr txBox="1"/>
          <p:nvPr/>
        </p:nvSpPr>
        <p:spPr>
          <a:xfrm>
            <a:off x="345107" y="1895786"/>
            <a:ext cx="274230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Discrepancies in representation, where one gender has significantly more individuals than the other.</a:t>
            </a:r>
            <a:endParaRPr lang="en-US" baseline="30000" dirty="0">
              <a:cs typeface="Calibri"/>
            </a:endParaRPr>
          </a:p>
          <a:p>
            <a:endParaRPr lang="en-US" dirty="0">
              <a:cs typeface="Calibri"/>
            </a:endParaRPr>
          </a:p>
        </p:txBody>
      </p:sp>
      <p:pic>
        <p:nvPicPr>
          <p:cNvPr id="14" name="Graphic 13" descr="Group with solid fill">
            <a:extLst>
              <a:ext uri="{FF2B5EF4-FFF2-40B4-BE49-F238E27FC236}">
                <a16:creationId xmlns:a16="http://schemas.microsoft.com/office/drawing/2014/main" id="{7DDA228B-887B-4C1F-8834-E20B9F1EDF0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871665" y="2198989"/>
            <a:ext cx="1003951" cy="1003951"/>
          </a:xfrm>
          <a:prstGeom prst="rect">
            <a:avLst/>
          </a:prstGeom>
        </p:spPr>
      </p:pic>
      <p:sp>
        <p:nvSpPr>
          <p:cNvPr id="27" name="Rectangle 26">
            <a:extLst>
              <a:ext uri="{FF2B5EF4-FFF2-40B4-BE49-F238E27FC236}">
                <a16:creationId xmlns:a16="http://schemas.microsoft.com/office/drawing/2014/main" id="{AFDB014E-8802-473B-8066-0EE4C6064745}"/>
              </a:ext>
              <a:ext uri="{C183D7F6-B498-43B3-948B-1728B52AA6E4}">
                <adec:decorative xmlns:adec="http://schemas.microsoft.com/office/drawing/2017/decorative" val="1"/>
              </a:ext>
            </a:extLst>
          </p:cNvPr>
          <p:cNvSpPr/>
          <p:nvPr/>
        </p:nvSpPr>
        <p:spPr>
          <a:xfrm>
            <a:off x="4062421" y="164786"/>
            <a:ext cx="3498926" cy="50213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00000"/>
              </a:solidFill>
            </a:endParaRPr>
          </a:p>
        </p:txBody>
      </p:sp>
      <p:sp>
        <p:nvSpPr>
          <p:cNvPr id="29" name="TextBox 28">
            <a:extLst>
              <a:ext uri="{FF2B5EF4-FFF2-40B4-BE49-F238E27FC236}">
                <a16:creationId xmlns:a16="http://schemas.microsoft.com/office/drawing/2014/main" id="{BFEBF35A-D7BB-44B6-9571-12EBDFA46AB0}"/>
              </a:ext>
            </a:extLst>
          </p:cNvPr>
          <p:cNvSpPr txBox="1"/>
          <p:nvPr/>
        </p:nvSpPr>
        <p:spPr>
          <a:xfrm>
            <a:off x="4076009" y="219275"/>
            <a:ext cx="356908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accent1">
                    <a:lumMod val="75000"/>
                  </a:schemeClr>
                </a:solidFill>
                <a:cs typeface="Calibri"/>
              </a:rPr>
              <a:t>WHY</a:t>
            </a:r>
            <a:r>
              <a:rPr lang="en-US" sz="2000" dirty="0">
                <a:cs typeface="Calibri"/>
              </a:rPr>
              <a:t> Should I Prevent Sex Discrimination?</a:t>
            </a:r>
            <a:endParaRPr lang="en-US" sz="2000" b="1" dirty="0">
              <a:cs typeface="Calibri"/>
            </a:endParaRPr>
          </a:p>
        </p:txBody>
      </p:sp>
      <p:sp>
        <p:nvSpPr>
          <p:cNvPr id="30" name="TextBox 29">
            <a:extLst>
              <a:ext uri="{FF2B5EF4-FFF2-40B4-BE49-F238E27FC236}">
                <a16:creationId xmlns:a16="http://schemas.microsoft.com/office/drawing/2014/main" id="{D0A39DC3-0535-43B3-885D-3BB853A8B0AA}"/>
              </a:ext>
            </a:extLst>
          </p:cNvPr>
          <p:cNvSpPr txBox="1"/>
          <p:nvPr/>
        </p:nvSpPr>
        <p:spPr>
          <a:xfrm>
            <a:off x="4051838" y="862142"/>
            <a:ext cx="346139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Times New Roman" panose="02020603050405020304" pitchFamily="18" charset="0"/>
              </a:rPr>
              <a:t>Sex discrimination affects everyone in the workplace by:</a:t>
            </a:r>
          </a:p>
          <a:p>
            <a:endParaRPr lang="en-US" dirty="0">
              <a:ea typeface="Times New Roman" panose="02020603050405020304" pitchFamily="18" charset="0"/>
            </a:endParaRPr>
          </a:p>
          <a:p>
            <a:pPr marL="285750" indent="-285750">
              <a:buFont typeface="Arial" panose="020B0604020202020204" pitchFamily="34" charset="0"/>
              <a:buChar char="•"/>
            </a:pPr>
            <a:r>
              <a:rPr lang="en-US" dirty="0">
                <a:ea typeface="Times New Roman" panose="02020603050405020304" pitchFamily="18" charset="0"/>
              </a:rPr>
              <a:t>Eroding trust of leadership and within teams</a:t>
            </a:r>
          </a:p>
          <a:p>
            <a:pPr marL="285750" indent="-285750">
              <a:buFont typeface="Arial" panose="020B0604020202020204" pitchFamily="34" charset="0"/>
              <a:buChar char="•"/>
            </a:pPr>
            <a:r>
              <a:rPr lang="en-US" dirty="0">
                <a:ea typeface="Times New Roman" panose="02020603050405020304" pitchFamily="18" charset="0"/>
              </a:rPr>
              <a:t>Causing mental and physical health issues</a:t>
            </a:r>
          </a:p>
          <a:p>
            <a:pPr marL="285750" indent="-285750">
              <a:buFont typeface="Arial" panose="020B0604020202020204" pitchFamily="34" charset="0"/>
              <a:buChar char="•"/>
            </a:pPr>
            <a:r>
              <a:rPr lang="en-US" dirty="0">
                <a:ea typeface="Times New Roman" panose="02020603050405020304" pitchFamily="18" charset="0"/>
              </a:rPr>
              <a:t>Diminishing the effectiveness and productivity of employees</a:t>
            </a:r>
          </a:p>
          <a:p>
            <a:pPr marL="285750" indent="-285750">
              <a:buFont typeface="Arial" panose="020B0604020202020204" pitchFamily="34" charset="0"/>
              <a:buChar char="•"/>
            </a:pPr>
            <a:r>
              <a:rPr lang="en-US" dirty="0">
                <a:ea typeface="Times New Roman" panose="02020603050405020304" pitchFamily="18" charset="0"/>
              </a:rPr>
              <a:t>Decreasing retention</a:t>
            </a:r>
          </a:p>
          <a:p>
            <a:pPr marL="285750" indent="-285750">
              <a:buFont typeface="Arial" panose="020B0604020202020204" pitchFamily="34" charset="0"/>
              <a:buChar char="•"/>
            </a:pPr>
            <a:r>
              <a:rPr lang="en-US" dirty="0">
                <a:ea typeface="Times New Roman" panose="02020603050405020304" pitchFamily="18" charset="0"/>
              </a:rPr>
              <a:t>Lowering the public image, affecting recruitment</a:t>
            </a:r>
          </a:p>
        </p:txBody>
      </p:sp>
      <p:pic>
        <p:nvPicPr>
          <p:cNvPr id="7" name="Graphic 6" descr="Bar graph with downward trend with solid fill">
            <a:extLst>
              <a:ext uri="{FF2B5EF4-FFF2-40B4-BE49-F238E27FC236}">
                <a16:creationId xmlns:a16="http://schemas.microsoft.com/office/drawing/2014/main" id="{30AA4D12-453A-468A-A8BC-88A50950FEC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325335" y="4219150"/>
            <a:ext cx="914400" cy="914400"/>
          </a:xfrm>
          <a:prstGeom prst="rect">
            <a:avLst/>
          </a:prstGeom>
        </p:spPr>
      </p:pic>
    </p:spTree>
    <p:extLst>
      <p:ext uri="{BB962C8B-B14F-4D97-AF65-F5344CB8AC3E}">
        <p14:creationId xmlns:p14="http://schemas.microsoft.com/office/powerpoint/2010/main" val="216275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8324D39-5823-04DB-1BB6-619AEE586FD3}"/>
              </a:ext>
              <a:ext uri="{C183D7F6-B498-43B3-948B-1728B52AA6E4}">
                <adec:decorative xmlns:adec="http://schemas.microsoft.com/office/drawing/2017/decorative" val="1"/>
              </a:ext>
            </a:extLst>
          </p:cNvPr>
          <p:cNvPicPr>
            <a:picLocks noChangeArrowheads="1"/>
          </p:cNvPicPr>
          <p:nvPr/>
        </p:nvPicPr>
        <p:blipFill>
          <a:blip r:embed="rId2"/>
          <a:srcRect/>
          <a:stretch/>
        </p:blipFill>
        <p:spPr bwMode="auto">
          <a:xfrm>
            <a:off x="267716" y="231140"/>
            <a:ext cx="1517904" cy="151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F36D643-0964-0837-8E3F-A3A836C2337E}"/>
              </a:ext>
            </a:extLst>
          </p:cNvPr>
          <p:cNvSpPr/>
          <p:nvPr/>
        </p:nvSpPr>
        <p:spPr>
          <a:xfrm>
            <a:off x="260530" y="2037614"/>
            <a:ext cx="7328445" cy="7714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mj-lt"/>
              <a:buAutoNum type="arabicPeriod"/>
            </a:pPr>
            <a:r>
              <a:rPr lang="en-US" sz="1600" dirty="0">
                <a:solidFill>
                  <a:schemeClr val="tx1"/>
                </a:solidFill>
                <a:effectLst/>
              </a:rPr>
              <a:t>U.S. Department of Health and Human Services. (2024, January 17). </a:t>
            </a:r>
            <a:r>
              <a:rPr lang="en-US" sz="1600" i="1" dirty="0">
                <a:solidFill>
                  <a:schemeClr val="tx1"/>
                </a:solidFill>
                <a:effectLst/>
              </a:rPr>
              <a:t>Sex, gender, and Sexuality</a:t>
            </a:r>
            <a:r>
              <a:rPr lang="en-US" sz="1600" dirty="0">
                <a:solidFill>
                  <a:schemeClr val="tx1"/>
                </a:solidFill>
                <a:effectLst/>
              </a:rPr>
              <a:t>. National Institutes of Health. https://www.nih.gov/nih-style-guide/sex-gender-sexuality</a:t>
            </a:r>
            <a:r>
              <a:rPr lang="en-US" sz="1600" dirty="0">
                <a:solidFill>
                  <a:schemeClr val="tx1"/>
                </a:solidFill>
              </a:rPr>
              <a:t> </a:t>
            </a:r>
            <a:endParaRPr lang="en-US" sz="1600" dirty="0">
              <a:solidFill>
                <a:schemeClr val="tx1"/>
              </a:solidFill>
              <a:effectLst/>
              <a:ea typeface="Calibri" panose="020F0502020204030204" pitchFamily="34" charset="0"/>
              <a:cs typeface="Times New Roman" panose="02020603050405020304" pitchFamily="18" charset="0"/>
            </a:endParaRPr>
          </a:p>
          <a:p>
            <a:pPr marL="342900" indent="-342900">
              <a:buFont typeface="+mj-lt"/>
              <a:buAutoNum type="arabicPeriod"/>
            </a:pPr>
            <a:r>
              <a:rPr lang="en-US" sz="1600" dirty="0">
                <a:solidFill>
                  <a:schemeClr val="tx1"/>
                </a:solidFill>
                <a:effectLst/>
              </a:rPr>
              <a:t>Equal Employment Opportunity Commission. (n.d.). </a:t>
            </a:r>
            <a:r>
              <a:rPr lang="en-US" sz="1600" i="1" dirty="0">
                <a:solidFill>
                  <a:schemeClr val="tx1"/>
                </a:solidFill>
                <a:effectLst/>
              </a:rPr>
              <a:t>Sex-Based Discrimination</a:t>
            </a:r>
            <a:r>
              <a:rPr lang="en-US" sz="1600" dirty="0">
                <a:solidFill>
                  <a:schemeClr val="tx1"/>
                </a:solidFill>
                <a:effectLst/>
              </a:rPr>
              <a:t>. US EEOC. </a:t>
            </a:r>
            <a:r>
              <a:rPr lang="en-US" sz="1600" dirty="0">
                <a:solidFill>
                  <a:schemeClr val="tx1"/>
                </a:solidFill>
              </a:rPr>
              <a:t>https://www.eeoc.gov/sex-based-discrimination</a:t>
            </a:r>
            <a:endParaRPr lang="en-US" sz="1600" dirty="0">
              <a:solidFill>
                <a:schemeClr val="tx1"/>
              </a:solidFill>
              <a:cs typeface="Calibri"/>
            </a:endParaRPr>
          </a:p>
          <a:p>
            <a:pPr marL="342900" indent="-342900">
              <a:buFont typeface="+mj-lt"/>
              <a:buAutoNum type="arabicPeriod"/>
            </a:pPr>
            <a:r>
              <a:rPr lang="en-US" sz="1600" dirty="0">
                <a:solidFill>
                  <a:schemeClr val="tx1"/>
                </a:solidFill>
                <a:effectLst/>
                <a:ea typeface="Calibri" panose="020F0502020204030204" pitchFamily="34" charset="0"/>
                <a:cs typeface="Arial"/>
              </a:rPr>
              <a:t>Correll, S. J., Benard, S., &amp; Paik, I. (2007). Getting a job: Is there a motherhood penalty? </a:t>
            </a:r>
            <a:r>
              <a:rPr lang="en-US" sz="1600" i="1" dirty="0">
                <a:solidFill>
                  <a:schemeClr val="tx1"/>
                </a:solidFill>
                <a:effectLst/>
                <a:ea typeface="Calibri" panose="020F0502020204030204" pitchFamily="34" charset="0"/>
                <a:cs typeface="Arial"/>
              </a:rPr>
              <a:t>American Journal of Sociology</a:t>
            </a:r>
            <a:r>
              <a:rPr lang="en-US" sz="1600" dirty="0">
                <a:solidFill>
                  <a:schemeClr val="tx1"/>
                </a:solidFill>
                <a:effectLst/>
                <a:ea typeface="Calibri" panose="020F0502020204030204" pitchFamily="34" charset="0"/>
                <a:cs typeface="Arial"/>
              </a:rPr>
              <a:t>,</a:t>
            </a:r>
            <a:r>
              <a:rPr lang="en-US" sz="1600" i="1" dirty="0">
                <a:solidFill>
                  <a:schemeClr val="tx1"/>
                </a:solidFill>
                <a:effectLst/>
                <a:ea typeface="Calibri" panose="020F0502020204030204" pitchFamily="34" charset="0"/>
                <a:cs typeface="Arial"/>
              </a:rPr>
              <a:t> 112</a:t>
            </a:r>
            <a:r>
              <a:rPr lang="en-US" sz="1600" dirty="0">
                <a:solidFill>
                  <a:schemeClr val="tx1"/>
                </a:solidFill>
                <a:effectLst/>
                <a:ea typeface="Calibri" panose="020F0502020204030204" pitchFamily="34" charset="0"/>
                <a:cs typeface="Arial"/>
              </a:rPr>
              <a:t>(5), 1297–1339. https://doi.org/10.1086/511799</a:t>
            </a:r>
          </a:p>
          <a:p>
            <a:pPr marL="342900" indent="-342900">
              <a:buFont typeface="+mj-lt"/>
              <a:buAutoNum type="arabicPeriod"/>
            </a:pPr>
            <a:r>
              <a:rPr lang="en-US" sz="1600" dirty="0">
                <a:solidFill>
                  <a:schemeClr val="tx1"/>
                </a:solidFill>
                <a:effectLst/>
                <a:ea typeface="Times New Roman" panose="02020603050405020304" pitchFamily="18" charset="0"/>
                <a:cs typeface="Arial"/>
              </a:rPr>
              <a:t>Badgett, M. V. L., Lau, H., Sears, B., &amp; Ho, D. (2007). Bias in the Workplace: Consistent Evidence of Sexual Orientation and Gender Identity Discrimination. The Williams Institute. https://williamsinstitute.law.ucla.edu/publications/bias-in-the-workplace/</a:t>
            </a:r>
            <a:endParaRPr lang="en-US" sz="1600" dirty="0">
              <a:solidFill>
                <a:schemeClr val="tx1"/>
              </a:solidFill>
              <a:effectLst/>
              <a:ea typeface="Calibri" panose="020F0502020204030204" pitchFamily="34" charset="0"/>
              <a:cs typeface="Arial"/>
            </a:endParaRPr>
          </a:p>
          <a:p>
            <a:pPr marL="342900" indent="-342900">
              <a:buFont typeface="+mj-lt"/>
              <a:buAutoNum type="arabicPeriod"/>
            </a:pPr>
            <a:r>
              <a:rPr lang="en-US" sz="1600" dirty="0">
                <a:solidFill>
                  <a:schemeClr val="tx1"/>
                </a:solidFill>
                <a:effectLst/>
                <a:ea typeface="Calibri" panose="020F0502020204030204" pitchFamily="34" charset="0"/>
                <a:cs typeface="Arial"/>
              </a:rPr>
              <a:t>Wyatt, M., &amp; Silvester, J. (2015). Reflections on the labyrinth: Investigating black and minority ethnic leaders’ career experiences. </a:t>
            </a:r>
            <a:r>
              <a:rPr lang="en-US" sz="1600" i="1" dirty="0">
                <a:solidFill>
                  <a:schemeClr val="tx1"/>
                </a:solidFill>
                <a:effectLst/>
                <a:ea typeface="Calibri" panose="020F0502020204030204" pitchFamily="34" charset="0"/>
                <a:cs typeface="Arial"/>
              </a:rPr>
              <a:t>Human Relations</a:t>
            </a:r>
            <a:r>
              <a:rPr lang="en-US" sz="1600" dirty="0">
                <a:solidFill>
                  <a:schemeClr val="tx1"/>
                </a:solidFill>
                <a:effectLst/>
                <a:ea typeface="Calibri" panose="020F0502020204030204" pitchFamily="34" charset="0"/>
                <a:cs typeface="Arial"/>
              </a:rPr>
              <a:t>, </a:t>
            </a:r>
            <a:r>
              <a:rPr lang="en-US" sz="1600" i="1" dirty="0">
                <a:solidFill>
                  <a:schemeClr val="tx1"/>
                </a:solidFill>
                <a:effectLst/>
                <a:ea typeface="Calibri" panose="020F0502020204030204" pitchFamily="34" charset="0"/>
                <a:cs typeface="Arial"/>
              </a:rPr>
              <a:t>68</a:t>
            </a:r>
            <a:r>
              <a:rPr lang="en-US" sz="1600" dirty="0">
                <a:solidFill>
                  <a:schemeClr val="tx1"/>
                </a:solidFill>
                <a:effectLst/>
                <a:ea typeface="Calibri" panose="020F0502020204030204" pitchFamily="34" charset="0"/>
                <a:cs typeface="Arial"/>
              </a:rPr>
              <a:t>(8), 1243–1269. https://doi.org/10.1177/0018726714550890</a:t>
            </a:r>
            <a:endParaRPr lang="en-US" sz="1600" dirty="0">
              <a:solidFill>
                <a:schemeClr val="tx1"/>
              </a:solidFill>
              <a:effectLst/>
              <a:ea typeface="Times New Roman" panose="02020603050405020304" pitchFamily="18" charset="0"/>
              <a:cs typeface="Arial"/>
            </a:endParaRPr>
          </a:p>
          <a:p>
            <a:pPr marL="342900" indent="-342900">
              <a:buFont typeface="+mj-lt"/>
              <a:buAutoNum type="arabicPeriod"/>
            </a:pPr>
            <a:r>
              <a:rPr lang="en-US" sz="1600" dirty="0">
                <a:solidFill>
                  <a:schemeClr val="tx1"/>
                </a:solidFill>
                <a:effectLst/>
                <a:ea typeface="Times New Roman" panose="02020603050405020304" pitchFamily="18" charset="0"/>
                <a:cs typeface="Times New Roman"/>
              </a:rPr>
              <a:t>Burt, C. H., &amp; Simons, R. L. (2015). Interpersonal racial discrimination, ethnic-racial socialization, and offending: Risk and resilience among African American females. </a:t>
            </a:r>
            <a:r>
              <a:rPr lang="en-US" sz="1600" i="1" dirty="0">
                <a:solidFill>
                  <a:schemeClr val="tx1"/>
                </a:solidFill>
                <a:effectLst/>
                <a:ea typeface="Times New Roman" panose="02020603050405020304" pitchFamily="18" charset="0"/>
                <a:cs typeface="Times New Roman"/>
              </a:rPr>
              <a:t>Justice Quarterly</a:t>
            </a:r>
            <a:r>
              <a:rPr lang="en-US" sz="1600" dirty="0">
                <a:solidFill>
                  <a:schemeClr val="tx1"/>
                </a:solidFill>
                <a:effectLst/>
                <a:ea typeface="Times New Roman" panose="02020603050405020304" pitchFamily="18" charset="0"/>
                <a:cs typeface="Times New Roman"/>
              </a:rPr>
              <a:t>, </a:t>
            </a:r>
            <a:r>
              <a:rPr lang="en-US" sz="1600" i="1" dirty="0">
                <a:solidFill>
                  <a:schemeClr val="tx1"/>
                </a:solidFill>
                <a:effectLst/>
                <a:ea typeface="Times New Roman" panose="02020603050405020304" pitchFamily="18" charset="0"/>
                <a:cs typeface="Times New Roman"/>
              </a:rPr>
              <a:t>32</a:t>
            </a:r>
            <a:r>
              <a:rPr lang="en-US" sz="1600" dirty="0">
                <a:solidFill>
                  <a:schemeClr val="tx1"/>
                </a:solidFill>
                <a:effectLst/>
                <a:ea typeface="Times New Roman" panose="02020603050405020304" pitchFamily="18" charset="0"/>
                <a:cs typeface="Times New Roman"/>
              </a:rPr>
              <a:t>(3), 532–570. https://doi.org/10.1080/07418825.2013.781205</a:t>
            </a:r>
          </a:p>
          <a:p>
            <a:pPr marL="342900" indent="-342900">
              <a:buFont typeface="+mj-lt"/>
              <a:buAutoNum type="arabicPeriod"/>
            </a:pPr>
            <a:r>
              <a:rPr lang="en-US" sz="1600" dirty="0">
                <a:solidFill>
                  <a:schemeClr val="tx1"/>
                </a:solidFill>
                <a:effectLst/>
                <a:ea typeface="Times New Roman" panose="02020603050405020304" pitchFamily="18" charset="0"/>
                <a:cs typeface="Arial"/>
              </a:rPr>
              <a:t>Messerschmidt, J. W. (2018). </a:t>
            </a:r>
            <a:r>
              <a:rPr lang="en-US" sz="1600" i="1" dirty="0">
                <a:solidFill>
                  <a:schemeClr val="tx1"/>
                </a:solidFill>
                <a:effectLst/>
                <a:ea typeface="Times New Roman" panose="02020603050405020304" pitchFamily="18" charset="0"/>
                <a:cs typeface="Arial"/>
              </a:rPr>
              <a:t>Hegemonic masculinity: Formulation, reformulation, and amplification</a:t>
            </a:r>
            <a:r>
              <a:rPr lang="en-US" sz="1600" dirty="0">
                <a:solidFill>
                  <a:schemeClr val="tx1"/>
                </a:solidFill>
                <a:effectLst/>
                <a:ea typeface="Times New Roman" panose="02020603050405020304" pitchFamily="18" charset="0"/>
                <a:cs typeface="Arial"/>
              </a:rPr>
              <a:t>. Rowman &amp; Littlefield.</a:t>
            </a:r>
            <a:r>
              <a:rPr lang="en-US" sz="1600" dirty="0">
                <a:solidFill>
                  <a:schemeClr val="tx1"/>
                </a:solidFill>
                <a:ea typeface="Times New Roman" panose="02020603050405020304" pitchFamily="18" charset="0"/>
                <a:cs typeface="Arial"/>
              </a:rPr>
              <a:t> </a:t>
            </a:r>
            <a:endParaRPr lang="en-US" sz="1600" dirty="0">
              <a:solidFill>
                <a:schemeClr val="tx1"/>
              </a:solidFill>
              <a:effectLst/>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D577300-39A5-B468-883B-61EE11A34D57}"/>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73355" y="159186"/>
            <a:ext cx="1369634" cy="1608759"/>
          </a:xfrm>
          <a:prstGeom prst="rect">
            <a:avLst/>
          </a:prstGeom>
        </p:spPr>
      </p:pic>
      <p:sp>
        <p:nvSpPr>
          <p:cNvPr id="4" name="Title 3">
            <a:extLst>
              <a:ext uri="{FF2B5EF4-FFF2-40B4-BE49-F238E27FC236}">
                <a16:creationId xmlns:a16="http://schemas.microsoft.com/office/drawing/2014/main" id="{302A0CB9-D3F9-4FB8-9DB4-0B92C6C5DBF6}"/>
              </a:ext>
            </a:extLst>
          </p:cNvPr>
          <p:cNvSpPr>
            <a:spLocks noGrp="1"/>
          </p:cNvSpPr>
          <p:nvPr>
            <p:ph type="ctrTitle"/>
          </p:nvPr>
        </p:nvSpPr>
        <p:spPr>
          <a:xfrm>
            <a:off x="1799765" y="962318"/>
            <a:ext cx="4590288" cy="1073729"/>
          </a:xfrm>
        </p:spPr>
        <p:txBody>
          <a:bodyPr>
            <a:noAutofit/>
          </a:bodyPr>
          <a:lstStyle/>
          <a:p>
            <a:r>
              <a:rPr lang="en-US" sz="4000" b="1" dirty="0">
                <a:solidFill>
                  <a:schemeClr val="bg1"/>
                </a:solidFill>
              </a:rPr>
              <a:t>Sex Discrimination Fact</a:t>
            </a:r>
            <a:r>
              <a:rPr lang="en-US" sz="4000" b="1" baseline="0" dirty="0">
                <a:solidFill>
                  <a:schemeClr val="bg1"/>
                </a:solidFill>
              </a:rPr>
              <a:t> Sheet References</a:t>
            </a:r>
            <a:endParaRPr lang="en-US" sz="4000" b="1" dirty="0">
              <a:solidFill>
                <a:schemeClr val="bg1"/>
              </a:solidFill>
            </a:endParaRPr>
          </a:p>
        </p:txBody>
      </p:sp>
      <p:sp>
        <p:nvSpPr>
          <p:cNvPr id="5" name="TextBox 4">
            <a:extLst>
              <a:ext uri="{FF2B5EF4-FFF2-40B4-BE49-F238E27FC236}">
                <a16:creationId xmlns:a16="http://schemas.microsoft.com/office/drawing/2014/main" id="{5E34F55C-403F-805F-F393-72E8E0AF5DFD}"/>
              </a:ext>
              <a:ext uri="{C183D7F6-B498-43B3-948B-1728B52AA6E4}">
                <adec:decorative xmlns:adec="http://schemas.microsoft.com/office/drawing/2017/decorative" val="1"/>
              </a:ext>
            </a:extLst>
          </p:cNvPr>
          <p:cNvSpPr txBox="1"/>
          <p:nvPr/>
        </p:nvSpPr>
        <p:spPr>
          <a:xfrm>
            <a:off x="6688670" y="1662971"/>
            <a:ext cx="7404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cs typeface="Calibri"/>
              </a:rPr>
              <a:t>EEO</a:t>
            </a:r>
            <a:endParaRPr lang="en-US" b="1" dirty="0">
              <a:solidFill>
                <a:schemeClr val="bg1"/>
              </a:solidFill>
            </a:endParaRPr>
          </a:p>
        </p:txBody>
      </p:sp>
    </p:spTree>
    <p:extLst>
      <p:ext uri="{BB962C8B-B14F-4D97-AF65-F5344CB8AC3E}">
        <p14:creationId xmlns:p14="http://schemas.microsoft.com/office/powerpoint/2010/main" val="31705809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5F00F8400A2A4EB9E65BF965ABAC69" ma:contentTypeVersion="11" ma:contentTypeDescription="Create a new document." ma:contentTypeScope="" ma:versionID="7e151c016cf6065d2dcbac049da86880">
  <xsd:schema xmlns:xsd="http://www.w3.org/2001/XMLSchema" xmlns:xs="http://www.w3.org/2001/XMLSchema" xmlns:p="http://schemas.microsoft.com/office/2006/metadata/properties" xmlns:ns2="3ba0d557-7b4b-437d-b149-953a64858e43" xmlns:ns3="a01e7422-43d3-4ea1-bfe9-635ea8fbb099" targetNamespace="http://schemas.microsoft.com/office/2006/metadata/properties" ma:root="true" ma:fieldsID="bf7656b0e7708d1d95c36213a08a66b3" ns2:_="" ns3:_="">
    <xsd:import namespace="3ba0d557-7b4b-437d-b149-953a64858e43"/>
    <xsd:import namespace="a01e7422-43d3-4ea1-bfe9-635ea8fbb09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a0d557-7b4b-437d-b149-953a64858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ee76ba0-9e36-402d-b87b-7fd35a46bce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1e7422-43d3-4ea1-bfe9-635ea8fbb09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70e3138-6ba0-400d-a5ac-c26572c65b4c}" ma:internalName="TaxCatchAll" ma:showField="CatchAllData" ma:web="a01e7422-43d3-4ea1-bfe9-635ea8fbb0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ba0d557-7b4b-437d-b149-953a64858e43">
      <Terms xmlns="http://schemas.microsoft.com/office/infopath/2007/PartnerControls"/>
    </lcf76f155ced4ddcb4097134ff3c332f>
    <TaxCatchAll xmlns="a01e7422-43d3-4ea1-bfe9-635ea8fbb09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748512-5C29-4D1F-B796-6015A656D31E}">
  <ds:schemaRefs>
    <ds:schemaRef ds:uri="3ba0d557-7b4b-437d-b149-953a64858e43"/>
    <ds:schemaRef ds:uri="a01e7422-43d3-4ea1-bfe9-635ea8fbb0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A5D8F4-86CB-4B14-A9A3-A5CC52C657E2}">
  <ds:schemaRefs>
    <ds:schemaRef ds:uri="http://www.w3.org/XML/1998/namespace"/>
    <ds:schemaRef ds:uri="http://purl.org/dc/terms/"/>
    <ds:schemaRef ds:uri="http://purl.org/dc/elements/1.1/"/>
    <ds:schemaRef ds:uri="http://schemas.microsoft.com/office/2006/documentManagement/types"/>
    <ds:schemaRef ds:uri="http://purl.org/dc/dcmitype/"/>
    <ds:schemaRef ds:uri="http://schemas.microsoft.com/office/2006/metadata/properties"/>
    <ds:schemaRef ds:uri="3ba0d557-7b4b-437d-b149-953a64858e43"/>
    <ds:schemaRef ds:uri="http://schemas.microsoft.com/office/infopath/2007/PartnerControls"/>
    <ds:schemaRef ds:uri="http://schemas.openxmlformats.org/package/2006/metadata/core-properties"/>
    <ds:schemaRef ds:uri="a01e7422-43d3-4ea1-bfe9-635ea8fbb099"/>
  </ds:schemaRefs>
</ds:datastoreItem>
</file>

<file path=customXml/itemProps3.xml><?xml version="1.0" encoding="utf-8"?>
<ds:datastoreItem xmlns:ds="http://schemas.openxmlformats.org/officeDocument/2006/customXml" ds:itemID="{9F8C5C7F-F5C9-4BB5-B0B2-125D36B52C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214</TotalTime>
  <Words>623</Words>
  <Application>Microsoft Office PowerPoint</Application>
  <PresentationFormat>Custom</PresentationFormat>
  <Paragraphs>53</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Sex Discrimination</vt:lpstr>
      <vt:lpstr>PowerPoint Presentation</vt:lpstr>
      <vt:lpstr>Sex Discrimination Fact Sheet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Lemmo</dc:creator>
  <cp:lastModifiedBy>POUNDS, LANCE M SFC DHRA USSPACECOM DEOMI/PA</cp:lastModifiedBy>
  <cp:revision>67</cp:revision>
  <dcterms:created xsi:type="dcterms:W3CDTF">2023-10-17T19:48:38Z</dcterms:created>
  <dcterms:modified xsi:type="dcterms:W3CDTF">2024-08-13T18:39:00Z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0x010100C25F00F8400A2A4EB9E65BF965ABAC69</vt:lpwstr>
  </property>
  <property fmtid="{D5CDD505-2E9C-101B-9397-08002B2CF9AE}" pid="3" name="MediaServiceImageTags">
    <vt:lpwstr/>
  </property>
</Properties>
</file>